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62850" cy="10688638"/>
  <p:notesSz cx="10688638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表面" id="{1F3146F5-9487-C4C9-0120-03FEB3F89195}">
          <p14:sldIdLst>
            <p14:sldId id="256"/>
          </p14:sldIdLst>
        </p14:section>
        <p14:section name="裏面" id="{B9C15E10-77B7-97B7-EB4C-CB7CDA940AED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1" d="100"/>
          <a:sy n="61" d="100"/>
        </p:scale>
        <p:origin x="1740" y="-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7756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O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20040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493776" y="896112"/>
            <a:ext cx="6574536" cy="13258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05000"/>
              </a:lnSpc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lnSpc>
                <a:spcPct val="105000"/>
              </a:lnSpc>
              <a:buNone/>
            </a:pPr>
            <a:endParaRPr lang="en-US" sz="44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493776" y="2432304"/>
            <a:ext cx="6574536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93776" y="658368"/>
            <a:ext cx="6574536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dience"/>
          <p:cNvSpPr txBox="1"/>
          <p:nvPr/>
        </p:nvSpPr>
        <p:spPr>
          <a:xfrm>
            <a:off x="493776" y="384048"/>
            <a:ext cx="3931920" cy="3557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高校1年生（相当）の女子のみなさんへ</a:t>
            </a:r>
            <a:endParaRPr lang="en-US" sz="1600" dirty="0"/>
          </a:p>
        </p:txBody>
      </p:sp>
      <p:sp>
        <p:nvSpPr>
          <p:cNvPr id="3" name="Topic"/>
          <p:cNvSpPr txBox="1"/>
          <p:nvPr/>
        </p:nvSpPr>
        <p:spPr>
          <a:xfrm>
            <a:off x="4520456" y="515532"/>
            <a:ext cx="2642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chemeClr val="bg1"/>
                </a:solidFill>
              </a:rPr>
              <a:t>子宮頸がん予防｜HPVワクチン</a:t>
            </a:r>
            <a:endParaRPr lang="en-US" sz="1400" dirty="0"/>
          </a:p>
        </p:txBody>
      </p:sp>
      <p:sp>
        <p:nvSpPr>
          <p:cNvPr id="4" name="Text 1"/>
          <p:cNvSpPr>
            <a:spLocks noGrp="1"/>
          </p:cNvSpPr>
          <p:nvPr>
            <p:ph type="title" idx="101" hasCustomPrompt="1"/>
          </p:nvPr>
        </p:nvSpPr>
        <p:spPr>
          <a:xfrm>
            <a:off x="493776" y="896112"/>
            <a:ext cx="657453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400" b="1" dirty="0">
                <a:solidFill>
                  <a:schemeClr val="bg1"/>
                </a:solidFill>
              </a:rPr>
              <a:t>HPVワクチン、</a:t>
            </a:r>
            <a:endParaRPr lang="en-US" sz="44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4400" b="1" dirty="0">
                <a:solidFill>
                  <a:schemeClr val="bg1"/>
                </a:solidFill>
              </a:rPr>
              <a:t>無料はこの3月まで。</a:t>
            </a:r>
            <a:endParaRPr lang="en-US" sz="4400" dirty="0"/>
          </a:p>
        </p:txBody>
      </p:sp>
      <p:sp>
        <p:nvSpPr>
          <p:cNvPr id="5" name="Text 1"/>
          <p:cNvSpPr>
            <a:spLocks noGrp="1"/>
          </p:cNvSpPr>
          <p:nvPr>
            <p:ph type="body" idx="102" hasCustomPrompt="1"/>
          </p:nvPr>
        </p:nvSpPr>
        <p:spPr>
          <a:xfrm>
            <a:off x="357353" y="2441028"/>
            <a:ext cx="6989378" cy="622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</a:rPr>
              <a:t>定期接種（公費・無料）で受けられるのは、</a:t>
            </a:r>
            <a:r>
              <a:rPr lang="en-US" sz="1600" b="1" u="heavy" dirty="0">
                <a:solidFill>
                  <a:schemeClr val="bg1"/>
                </a:solidFill>
                <a:uFill>
                  <a:solidFill>
                    <a:srgbClr val="FDE68A"/>
                  </a:solidFill>
                </a:uFill>
              </a:rPr>
              <a:t>2027年3月31日（水）</a:t>
            </a:r>
            <a:r>
              <a:rPr lang="en-US" sz="1600" dirty="0">
                <a:solidFill>
                  <a:schemeClr val="bg1"/>
                </a:solidFill>
              </a:rPr>
              <a:t>まで。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</a:rPr>
              <a:t>高1の今年度が、無料で受けられる最後のチャンスです。</a:t>
            </a:r>
            <a:endParaRPr lang="en-US" sz="1600" dirty="0"/>
          </a:p>
        </p:txBody>
      </p:sp>
      <p:sp>
        <p:nvSpPr>
          <p:cNvPr id="6" name="DeadlineBox"/>
          <p:cNvSpPr/>
          <p:nvPr/>
        </p:nvSpPr>
        <p:spPr>
          <a:xfrm>
            <a:off x="493776" y="3474720"/>
            <a:ext cx="6574536" cy="1572768"/>
          </a:xfrm>
          <a:prstGeom prst="roundRect">
            <a:avLst>
              <a:gd name="adj" fmla="val 8140"/>
            </a:avLst>
          </a:prstGeom>
          <a:solidFill>
            <a:schemeClr val="accent4"/>
          </a:solidFill>
          <a:ln w="28575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DeadlineCircle"/>
          <p:cNvSpPr/>
          <p:nvPr/>
        </p:nvSpPr>
        <p:spPr>
          <a:xfrm>
            <a:off x="749808" y="3730752"/>
            <a:ext cx="1051560" cy="105156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" name="DeadlineText"/>
          <p:cNvSpPr txBox="1"/>
          <p:nvPr/>
        </p:nvSpPr>
        <p:spPr>
          <a:xfrm>
            <a:off x="722376" y="3739896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chemeClr val="bg1"/>
                </a:solidFill>
              </a:rPr>
              <a:t>1回目は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2400" b="1" dirty="0">
                <a:solidFill>
                  <a:schemeClr val="bg1"/>
                </a:solidFill>
              </a:rPr>
              <a:t>11/30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chemeClr val="bg1"/>
                </a:solidFill>
              </a:rPr>
              <a:t>（月）まで</a:t>
            </a:r>
            <a:endParaRPr lang="en-US" sz="1100" dirty="0"/>
          </a:p>
        </p:txBody>
      </p:sp>
      <p:sp>
        <p:nvSpPr>
          <p:cNvPr id="9" name="DeadlineHead"/>
          <p:cNvSpPr txBox="1"/>
          <p:nvPr/>
        </p:nvSpPr>
        <p:spPr>
          <a:xfrm>
            <a:off x="2029968" y="3621024"/>
            <a:ext cx="48371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accent5"/>
                </a:solidFill>
              </a:rPr>
              <a:t>3回とも無料で受けるには、</a:t>
            </a:r>
            <a:endParaRPr lang="en-US" sz="18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accent5"/>
                </a:solidFill>
              </a:rPr>
              <a:t>11月中に1回目を受けましょう。</a:t>
            </a:r>
            <a:endParaRPr lang="en-US" sz="1800" dirty="0"/>
          </a:p>
        </p:txBody>
      </p:sp>
      <p:sp>
        <p:nvSpPr>
          <p:cNvPr id="10" name="DeadlineBody"/>
          <p:cNvSpPr txBox="1"/>
          <p:nvPr/>
        </p:nvSpPr>
        <p:spPr>
          <a:xfrm>
            <a:off x="2057400" y="4232832"/>
            <a:ext cx="4926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b="1" dirty="0">
                <a:solidFill>
                  <a:schemeClr val="tx1"/>
                </a:solidFill>
              </a:rPr>
              <a:t>高1から始める場合は3回接種（9価ワクチン「シルガード9」）。</a:t>
            </a:r>
            <a:r>
              <a:rPr lang="ja-JP" altLang="en-US" sz="1200" b="1" dirty="0">
                <a:solidFill>
                  <a:schemeClr val="tx1"/>
                </a:solidFill>
              </a:rPr>
              <a:t>　　　</a:t>
            </a:r>
            <a:r>
              <a:rPr lang="en-US" sz="1200" b="1" dirty="0">
                <a:solidFill>
                  <a:schemeClr val="tx1"/>
                </a:solidFill>
              </a:rPr>
              <a:t>12月以降に始めると、3回目が4月以降になり自費（</a:t>
            </a:r>
            <a:r>
              <a:rPr lang="ja-JP" altLang="en-US" sz="1200" b="1" dirty="0">
                <a:solidFill>
                  <a:schemeClr val="tx1"/>
                </a:solidFill>
              </a:rPr>
              <a:t>１</a:t>
            </a:r>
            <a:r>
              <a:rPr lang="en-US" sz="1200" b="1" dirty="0" err="1">
                <a:solidFill>
                  <a:schemeClr val="tx1"/>
                </a:solidFill>
              </a:rPr>
              <a:t>回約</a:t>
            </a:r>
            <a:r>
              <a:rPr lang="ja-JP" altLang="en-US" sz="1200" b="1" dirty="0">
                <a:solidFill>
                  <a:schemeClr val="tx1"/>
                </a:solidFill>
              </a:rPr>
              <a:t>３</a:t>
            </a:r>
            <a:r>
              <a:rPr lang="en-US" sz="1200" b="1" dirty="0" err="1">
                <a:solidFill>
                  <a:schemeClr val="tx1"/>
                </a:solidFill>
              </a:rPr>
              <a:t>万円</a:t>
            </a:r>
            <a:r>
              <a:rPr lang="en-US" sz="1200" b="1" dirty="0">
                <a:solidFill>
                  <a:schemeClr val="tx1"/>
                </a:solidFill>
              </a:rPr>
              <a:t>）</a:t>
            </a:r>
            <a:r>
              <a:rPr lang="ja-JP" altLang="en-US" sz="1200" b="1" dirty="0">
                <a:solidFill>
                  <a:schemeClr val="tx1"/>
                </a:solidFill>
              </a:rPr>
              <a:t>　　　</a:t>
            </a:r>
            <a:r>
              <a:rPr lang="en-US" sz="1200" b="1" dirty="0" err="1">
                <a:solidFill>
                  <a:schemeClr val="tx1"/>
                </a:solidFill>
              </a:rPr>
              <a:t>になってしまいます</a:t>
            </a:r>
            <a:r>
              <a:rPr lang="en-US" sz="1200" b="1" dirty="0">
                <a:solidFill>
                  <a:schemeClr val="tx1"/>
                </a:solidFill>
              </a:rPr>
              <a:t>。</a:t>
            </a:r>
            <a:endParaRPr lang="en-US" sz="1200" b="1" dirty="0"/>
          </a:p>
        </p:txBody>
      </p:sp>
      <p:sp>
        <p:nvSpPr>
          <p:cNvPr id="11" name="ScheduleHead"/>
          <p:cNvSpPr txBox="1"/>
          <p:nvPr/>
        </p:nvSpPr>
        <p:spPr>
          <a:xfrm>
            <a:off x="493776" y="5230368"/>
            <a:ext cx="65745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最短スケジュール</a:t>
            </a:r>
            <a:r>
              <a:rPr lang="en-US" sz="1100" dirty="0">
                <a:solidFill>
                  <a:schemeClr val="tx2"/>
                </a:solidFill>
              </a:rPr>
              <a:t>　</a:t>
            </a:r>
            <a:r>
              <a:rPr lang="en-US" sz="1100" b="1" dirty="0">
                <a:solidFill>
                  <a:schemeClr val="tx2"/>
                </a:solidFill>
              </a:rPr>
              <a:t>3月31日に間に合わせるための、いちばん短い受け方</a:t>
            </a:r>
            <a:endParaRPr lang="en-US" sz="1900" b="1" dirty="0"/>
          </a:p>
        </p:txBody>
      </p:sp>
      <p:sp>
        <p:nvSpPr>
          <p:cNvPr id="12" name="Dose1"/>
          <p:cNvSpPr txBox="1"/>
          <p:nvPr/>
        </p:nvSpPr>
        <p:spPr>
          <a:xfrm>
            <a:off x="1486553" y="5705856"/>
            <a:ext cx="800753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1回目</a:t>
            </a:r>
            <a:endParaRPr lang="en-US" sz="1200" dirty="0"/>
          </a:p>
        </p:txBody>
      </p:sp>
      <p:sp>
        <p:nvSpPr>
          <p:cNvPr id="13" name="Dose2"/>
          <p:cNvSpPr txBox="1"/>
          <p:nvPr/>
        </p:nvSpPr>
        <p:spPr>
          <a:xfrm>
            <a:off x="2433610" y="5705856"/>
            <a:ext cx="800753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2回目</a:t>
            </a:r>
            <a:endParaRPr lang="en-US" sz="1200" dirty="0"/>
          </a:p>
        </p:txBody>
      </p:sp>
      <p:sp>
        <p:nvSpPr>
          <p:cNvPr id="14" name="Dose5"/>
          <p:cNvSpPr txBox="1"/>
          <p:nvPr/>
        </p:nvSpPr>
        <p:spPr>
          <a:xfrm>
            <a:off x="5274782" y="5705856"/>
            <a:ext cx="800753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3回目</a:t>
            </a:r>
            <a:endParaRPr lang="en-US" sz="1200" dirty="0"/>
          </a:p>
        </p:txBody>
      </p:sp>
      <p:sp>
        <p:nvSpPr>
          <p:cNvPr id="15" name="Month0"/>
          <p:cNvSpPr txBox="1"/>
          <p:nvPr/>
        </p:nvSpPr>
        <p:spPr>
          <a:xfrm>
            <a:off x="493776" y="6108192"/>
            <a:ext cx="892193" cy="420624"/>
          </a:xfrm>
          <a:prstGeom prst="rect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</a:rPr>
              <a:t>10月</a:t>
            </a:r>
            <a:endParaRPr lang="en-US" sz="1300" dirty="0"/>
          </a:p>
        </p:txBody>
      </p:sp>
      <p:sp>
        <p:nvSpPr>
          <p:cNvPr id="16" name="Month1"/>
          <p:cNvSpPr txBox="1"/>
          <p:nvPr/>
        </p:nvSpPr>
        <p:spPr>
          <a:xfrm>
            <a:off x="1440833" y="6108192"/>
            <a:ext cx="892193" cy="420624"/>
          </a:xfrm>
          <a:prstGeom prst="rect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11月</a:t>
            </a:r>
            <a:endParaRPr lang="en-US" sz="1300" dirty="0"/>
          </a:p>
        </p:txBody>
      </p:sp>
      <p:sp>
        <p:nvSpPr>
          <p:cNvPr id="17" name="Month2"/>
          <p:cNvSpPr txBox="1"/>
          <p:nvPr/>
        </p:nvSpPr>
        <p:spPr>
          <a:xfrm>
            <a:off x="2387890" y="6108192"/>
            <a:ext cx="892193" cy="420624"/>
          </a:xfrm>
          <a:prstGeom prst="rect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12月</a:t>
            </a:r>
            <a:endParaRPr lang="en-US" sz="1300" dirty="0"/>
          </a:p>
        </p:txBody>
      </p:sp>
      <p:sp>
        <p:nvSpPr>
          <p:cNvPr id="18" name="Month3"/>
          <p:cNvSpPr txBox="1"/>
          <p:nvPr/>
        </p:nvSpPr>
        <p:spPr>
          <a:xfrm>
            <a:off x="3334947" y="6108192"/>
            <a:ext cx="892193" cy="420624"/>
          </a:xfrm>
          <a:prstGeom prst="rect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</a:rPr>
              <a:t>1月</a:t>
            </a:r>
            <a:endParaRPr lang="en-US" sz="1300" dirty="0"/>
          </a:p>
        </p:txBody>
      </p:sp>
      <p:sp>
        <p:nvSpPr>
          <p:cNvPr id="19" name="Month4"/>
          <p:cNvSpPr txBox="1"/>
          <p:nvPr/>
        </p:nvSpPr>
        <p:spPr>
          <a:xfrm>
            <a:off x="4282005" y="6108192"/>
            <a:ext cx="892193" cy="420624"/>
          </a:xfrm>
          <a:prstGeom prst="rect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</a:rPr>
              <a:t>2月</a:t>
            </a:r>
            <a:endParaRPr lang="en-US" sz="1300" dirty="0"/>
          </a:p>
        </p:txBody>
      </p:sp>
      <p:sp>
        <p:nvSpPr>
          <p:cNvPr id="20" name="Month5"/>
          <p:cNvSpPr txBox="1"/>
          <p:nvPr/>
        </p:nvSpPr>
        <p:spPr>
          <a:xfrm>
            <a:off x="5229062" y="6108192"/>
            <a:ext cx="892193" cy="420624"/>
          </a:xfrm>
          <a:prstGeom prst="rect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3月</a:t>
            </a:r>
            <a:endParaRPr lang="en-US" sz="1300" dirty="0"/>
          </a:p>
        </p:txBody>
      </p:sp>
      <p:sp>
        <p:nvSpPr>
          <p:cNvPr id="21" name="MonthApr"/>
          <p:cNvSpPr txBox="1"/>
          <p:nvPr/>
        </p:nvSpPr>
        <p:spPr>
          <a:xfrm>
            <a:off x="6176119" y="6108192"/>
            <a:ext cx="892193" cy="420624"/>
          </a:xfrm>
          <a:prstGeom prst="roundRect">
            <a:avLst>
              <a:gd name="adj" fmla="val 21739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chemeClr val="tx2"/>
                </a:solidFill>
              </a:rPr>
              <a:t>4月〜</a:t>
            </a:r>
            <a:endParaRPr lang="en-US" sz="105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chemeClr val="tx2"/>
                </a:solidFill>
              </a:rPr>
              <a:t>自費</a:t>
            </a:r>
            <a:endParaRPr lang="en-US" sz="1050" dirty="0"/>
          </a:p>
        </p:txBody>
      </p:sp>
      <p:sp>
        <p:nvSpPr>
          <p:cNvPr id="22" name="Gap1"/>
          <p:cNvSpPr/>
          <p:nvPr/>
        </p:nvSpPr>
        <p:spPr>
          <a:xfrm>
            <a:off x="1886930" y="6638544"/>
            <a:ext cx="947057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headEnd type="oval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Gap1Text"/>
          <p:cNvSpPr txBox="1"/>
          <p:nvPr/>
        </p:nvSpPr>
        <p:spPr>
          <a:xfrm>
            <a:off x="1521170" y="6693408"/>
            <a:ext cx="167857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</a:rPr>
              <a:t>1か月以上あける</a:t>
            </a:r>
            <a:endParaRPr lang="en-US" sz="1100" dirty="0"/>
          </a:p>
        </p:txBody>
      </p:sp>
      <p:sp>
        <p:nvSpPr>
          <p:cNvPr id="24" name="Gap2"/>
          <p:cNvSpPr/>
          <p:nvPr/>
        </p:nvSpPr>
        <p:spPr>
          <a:xfrm>
            <a:off x="2833987" y="7022592"/>
            <a:ext cx="2841171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headEnd type="oval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Gap2Text"/>
          <p:cNvSpPr txBox="1"/>
          <p:nvPr/>
        </p:nvSpPr>
        <p:spPr>
          <a:xfrm>
            <a:off x="2833987" y="7077456"/>
            <a:ext cx="284117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1"/>
                </a:solidFill>
              </a:rPr>
              <a:t>2回目から3か月以上あける</a:t>
            </a:r>
            <a:endParaRPr lang="en-US" sz="1100" dirty="0"/>
          </a:p>
        </p:txBody>
      </p:sp>
      <p:sp>
        <p:nvSpPr>
          <p:cNvPr id="26" name="Card0"/>
          <p:cNvSpPr/>
          <p:nvPr/>
        </p:nvSpPr>
        <p:spPr>
          <a:xfrm>
            <a:off x="493776" y="7479792"/>
            <a:ext cx="2100072" cy="932688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CardText0"/>
          <p:cNvSpPr txBox="1"/>
          <p:nvPr/>
        </p:nvSpPr>
        <p:spPr>
          <a:xfrm>
            <a:off x="630936" y="7552944"/>
            <a:ext cx="18257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1"/>
                </a:solidFill>
              </a:rPr>
              <a:t>1回目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11月30日（月）まで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2"/>
                </a:solidFill>
              </a:rPr>
              <a:t>早いほど余裕ができます</a:t>
            </a:r>
            <a:endParaRPr lang="en-US" sz="1100" dirty="0"/>
          </a:p>
        </p:txBody>
      </p:sp>
      <p:sp>
        <p:nvSpPr>
          <p:cNvPr id="28" name="Card1"/>
          <p:cNvSpPr/>
          <p:nvPr/>
        </p:nvSpPr>
        <p:spPr>
          <a:xfrm>
            <a:off x="2731008" y="7479792"/>
            <a:ext cx="2100072" cy="932688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CardText1"/>
          <p:cNvSpPr txBox="1"/>
          <p:nvPr/>
        </p:nvSpPr>
        <p:spPr>
          <a:xfrm>
            <a:off x="2868168" y="7552944"/>
            <a:ext cx="18257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1"/>
                </a:solidFill>
              </a:rPr>
              <a:t>2回目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1回目の1か月後〜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2"/>
                </a:solidFill>
              </a:rPr>
              <a:t>12月中に受けると安心</a:t>
            </a:r>
            <a:endParaRPr lang="en-US" sz="1100" dirty="0"/>
          </a:p>
        </p:txBody>
      </p:sp>
      <p:sp>
        <p:nvSpPr>
          <p:cNvPr id="30" name="Card2"/>
          <p:cNvSpPr/>
          <p:nvPr/>
        </p:nvSpPr>
        <p:spPr>
          <a:xfrm>
            <a:off x="4968240" y="7479792"/>
            <a:ext cx="2100072" cy="932688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CardText2"/>
          <p:cNvSpPr txBox="1"/>
          <p:nvPr/>
        </p:nvSpPr>
        <p:spPr>
          <a:xfrm>
            <a:off x="5105400" y="7552944"/>
            <a:ext cx="18257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b="1" dirty="0">
                <a:solidFill>
                  <a:schemeClr val="accent1"/>
                </a:solidFill>
              </a:rPr>
              <a:t>3回目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2回目の3か月後〜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2"/>
                </a:solidFill>
              </a:rPr>
              <a:t>3月31日（水）までに完了</a:t>
            </a:r>
            <a:endParaRPr lang="en-US" sz="1100" dirty="0"/>
          </a:p>
        </p:txBody>
      </p:sp>
      <p:sp>
        <p:nvSpPr>
          <p:cNvPr id="32" name="StdBox"/>
          <p:cNvSpPr/>
          <p:nvPr/>
        </p:nvSpPr>
        <p:spPr>
          <a:xfrm>
            <a:off x="493776" y="8613648"/>
            <a:ext cx="6574536" cy="1133856"/>
          </a:xfrm>
          <a:prstGeom prst="roundRect">
            <a:avLst>
              <a:gd name="adj" fmla="val 1129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3" name="StdText"/>
          <p:cNvSpPr txBox="1"/>
          <p:nvPr/>
        </p:nvSpPr>
        <p:spPr>
          <a:xfrm>
            <a:off x="722376" y="8705088"/>
            <a:ext cx="6117336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標準のスケジュールでは、もう間に合いません</a:t>
            </a:r>
            <a:endParaRPr lang="en-US" sz="1350" dirty="0"/>
          </a:p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標準は「1回目 → 2か月後に2回目 → 1回目の6か月後に3回目」。今から始めると3回目が4月以降になります。</a:t>
            </a:r>
            <a:r>
              <a:rPr lang="en-US" sz="1100" b="1" dirty="0">
                <a:solidFill>
                  <a:schemeClr val="tx1"/>
                </a:solidFill>
              </a:rPr>
              <a:t>今年度に完了するには、上の最短スケジュールで。</a:t>
            </a:r>
            <a:r>
              <a:rPr lang="en-US" sz="1100" dirty="0">
                <a:solidFill>
                  <a:schemeClr val="tx1"/>
                </a:solidFill>
              </a:rPr>
              <a:t>体調不良などで予定がずれることもあるので、10月・11月の早めのスタートがおすすめです。</a:t>
            </a:r>
            <a:endParaRPr lang="en-US" sz="1350" dirty="0"/>
          </a:p>
        </p:txBody>
      </p:sp>
      <p:sp>
        <p:nvSpPr>
          <p:cNvPr id="34" name="FootRule"/>
          <p:cNvSpPr/>
          <p:nvPr/>
        </p:nvSpPr>
        <p:spPr>
          <a:xfrm>
            <a:off x="493776" y="9921240"/>
            <a:ext cx="6574536" cy="0"/>
          </a:xfrm>
          <a:prstGeom prst="line">
            <a:avLst/>
          </a:prstGeom>
          <a:noFill/>
          <a:ln w="9525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FootLeft"/>
          <p:cNvSpPr txBox="1"/>
          <p:nvPr/>
        </p:nvSpPr>
        <p:spPr>
          <a:xfrm>
            <a:off x="493776" y="10040112"/>
            <a:ext cx="52943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chemeClr val="tx2"/>
                </a:solidFill>
              </a:rPr>
              <a:t>対象：2010年4月2日〜2011年4月1日生まれの女性（2026年度に高校1年生相当）</a:t>
            </a:r>
            <a:endParaRPr lang="en-US" sz="1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chemeClr val="tx2"/>
                </a:solidFill>
              </a:rPr>
              <a:t>予約・相談は裏面の医療機関へ　→ 裏面へ</a:t>
            </a:r>
            <a:endParaRPr lang="en-US" sz="1000" dirty="0"/>
          </a:p>
        </p:txBody>
      </p:sp>
      <p:sp>
        <p:nvSpPr>
          <p:cNvPr id="36" name="FootDate"/>
          <p:cNvSpPr txBox="1"/>
          <p:nvPr/>
        </p:nvSpPr>
        <p:spPr>
          <a:xfrm>
            <a:off x="5788152" y="10040112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chemeClr val="tx2"/>
                </a:solidFill>
              </a:rPr>
              <a:t>2026年10月作成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493776" y="384048"/>
            <a:ext cx="6574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1"/>
                </a:solidFill>
              </a:rPr>
              <a:t>HPVワクチン Q&amp;A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493776" y="658368"/>
            <a:ext cx="6574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受ける前に、知っておきたいこと</a:t>
            </a:r>
            <a:endParaRPr lang="en-US" sz="2600" dirty="0"/>
          </a:p>
        </p:txBody>
      </p:sp>
      <p:sp>
        <p:nvSpPr>
          <p:cNvPr id="4" name="QA0"/>
          <p:cNvSpPr/>
          <p:nvPr/>
        </p:nvSpPr>
        <p:spPr>
          <a:xfrm>
            <a:off x="493776" y="1463040"/>
            <a:ext cx="3204972" cy="2148840"/>
          </a:xfrm>
          <a:prstGeom prst="roundRect">
            <a:avLst>
              <a:gd name="adj" fmla="val 595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" name="QAHead0"/>
          <p:cNvSpPr txBox="1"/>
          <p:nvPr/>
        </p:nvSpPr>
        <p:spPr>
          <a:xfrm>
            <a:off x="694944" y="1645920"/>
            <a:ext cx="28026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Q. </a:t>
            </a:r>
            <a:r>
              <a:rPr lang="en-US" sz="1500" b="1" dirty="0">
                <a:solidFill>
                  <a:schemeClr val="tx1"/>
                </a:solidFill>
              </a:rPr>
              <a:t>何を防げるの？</a:t>
            </a:r>
            <a:endParaRPr lang="en-US" sz="1500" dirty="0"/>
          </a:p>
        </p:txBody>
      </p:sp>
      <p:sp>
        <p:nvSpPr>
          <p:cNvPr id="6" name="QABody0"/>
          <p:cNvSpPr txBox="1"/>
          <p:nvPr/>
        </p:nvSpPr>
        <p:spPr>
          <a:xfrm>
            <a:off x="694944" y="2029968"/>
            <a:ext cx="280263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chemeClr val="tx1"/>
                </a:solidFill>
              </a:rPr>
              <a:t>子宮頸がんは子宮の入り口にできるがんで、ほとんどがHPV（ヒトパピローマウイルス）の感染が原因です。日本では毎年</a:t>
            </a:r>
            <a:r>
              <a:rPr lang="en-US" sz="1100" b="1" dirty="0">
                <a:solidFill>
                  <a:schemeClr val="tx1"/>
                </a:solidFill>
              </a:rPr>
              <a:t>約1.1万人</a:t>
            </a:r>
            <a:r>
              <a:rPr lang="en-US" sz="1100" dirty="0">
                <a:solidFill>
                  <a:schemeClr val="tx1"/>
                </a:solidFill>
              </a:rPr>
              <a:t>がかかり、</a:t>
            </a:r>
            <a:r>
              <a:rPr lang="en-US" sz="1100" b="1" dirty="0">
                <a:solidFill>
                  <a:schemeClr val="tx1"/>
                </a:solidFill>
              </a:rPr>
              <a:t>約2,900人</a:t>
            </a:r>
            <a:r>
              <a:rPr lang="en-US" sz="1100" dirty="0">
                <a:solidFill>
                  <a:schemeClr val="tx1"/>
                </a:solidFill>
              </a:rPr>
              <a:t>が亡くなっています。9価ワクチンは、子宮頸がんの原因となるHPVの</a:t>
            </a:r>
            <a:r>
              <a:rPr lang="en-US" sz="1100" b="1" dirty="0">
                <a:solidFill>
                  <a:schemeClr val="tx1"/>
                </a:solidFill>
              </a:rPr>
              <a:t>8〜9割</a:t>
            </a:r>
            <a:r>
              <a:rPr lang="en-US" sz="1100" dirty="0">
                <a:solidFill>
                  <a:schemeClr val="tx1"/>
                </a:solidFill>
              </a:rPr>
              <a:t>を防ぎます。</a:t>
            </a:r>
            <a:endParaRPr lang="en-US" sz="1100" dirty="0"/>
          </a:p>
        </p:txBody>
      </p:sp>
      <p:sp>
        <p:nvSpPr>
          <p:cNvPr id="7" name="QA1"/>
          <p:cNvSpPr/>
          <p:nvPr/>
        </p:nvSpPr>
        <p:spPr>
          <a:xfrm>
            <a:off x="3863340" y="1463040"/>
            <a:ext cx="3204972" cy="2148840"/>
          </a:xfrm>
          <a:prstGeom prst="roundRect">
            <a:avLst>
              <a:gd name="adj" fmla="val 595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" name="QAHead1"/>
          <p:cNvSpPr txBox="1"/>
          <p:nvPr/>
        </p:nvSpPr>
        <p:spPr>
          <a:xfrm>
            <a:off x="4064508" y="1645920"/>
            <a:ext cx="28026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Q. </a:t>
            </a:r>
            <a:r>
              <a:rPr lang="en-US" sz="1500" b="1" dirty="0">
                <a:solidFill>
                  <a:schemeClr val="tx1"/>
                </a:solidFill>
              </a:rPr>
              <a:t>なぜ「今」なの？</a:t>
            </a:r>
            <a:endParaRPr lang="en-US" sz="1500" dirty="0"/>
          </a:p>
        </p:txBody>
      </p:sp>
      <p:sp>
        <p:nvSpPr>
          <p:cNvPr id="9" name="QABody1"/>
          <p:cNvSpPr txBox="1"/>
          <p:nvPr/>
        </p:nvSpPr>
        <p:spPr>
          <a:xfrm>
            <a:off x="4064508" y="2029968"/>
            <a:ext cx="280263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chemeClr val="tx1"/>
                </a:solidFill>
              </a:rPr>
              <a:t>HPVは主に性的接触でうつるため、</a:t>
            </a:r>
            <a:r>
              <a:rPr lang="en-US" sz="1100" b="1" dirty="0">
                <a:solidFill>
                  <a:schemeClr val="tx1"/>
                </a:solidFill>
              </a:rPr>
              <a:t>感染する機会がある前に受けるほど効果が高い</a:t>
            </a:r>
            <a:r>
              <a:rPr lang="en-US" sz="1100" dirty="0">
                <a:solidFill>
                  <a:schemeClr val="tx1"/>
                </a:solidFill>
              </a:rPr>
              <a:t>ワクチンです。そして高1の今年度は、</a:t>
            </a:r>
            <a:r>
              <a:rPr lang="en-US" sz="1100" b="1" dirty="0">
                <a:solidFill>
                  <a:schemeClr val="tx1"/>
                </a:solidFill>
              </a:rPr>
              <a:t>無料で受けられる最後の年</a:t>
            </a:r>
            <a:r>
              <a:rPr lang="en-US" sz="1100" dirty="0">
                <a:solidFill>
                  <a:schemeClr val="tx1"/>
                </a:solidFill>
              </a:rPr>
              <a:t>。4月からは全額自己負担になります。</a:t>
            </a:r>
            <a:endParaRPr lang="en-US" sz="1100" dirty="0"/>
          </a:p>
        </p:txBody>
      </p:sp>
      <p:sp>
        <p:nvSpPr>
          <p:cNvPr id="10" name="QA2"/>
          <p:cNvSpPr/>
          <p:nvPr/>
        </p:nvSpPr>
        <p:spPr>
          <a:xfrm>
            <a:off x="493776" y="3776472"/>
            <a:ext cx="3204972" cy="2148840"/>
          </a:xfrm>
          <a:prstGeom prst="roundRect">
            <a:avLst>
              <a:gd name="adj" fmla="val 595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QAHead2"/>
          <p:cNvSpPr txBox="1"/>
          <p:nvPr/>
        </p:nvSpPr>
        <p:spPr>
          <a:xfrm>
            <a:off x="694944" y="3959352"/>
            <a:ext cx="28026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Q. </a:t>
            </a:r>
            <a:r>
              <a:rPr lang="en-US" sz="1500" b="1" dirty="0">
                <a:solidFill>
                  <a:schemeClr val="tx1"/>
                </a:solidFill>
              </a:rPr>
              <a:t>副反応は？</a:t>
            </a:r>
            <a:endParaRPr lang="en-US" sz="1500" dirty="0"/>
          </a:p>
        </p:txBody>
      </p:sp>
      <p:sp>
        <p:nvSpPr>
          <p:cNvPr id="12" name="QABody2"/>
          <p:cNvSpPr txBox="1"/>
          <p:nvPr/>
        </p:nvSpPr>
        <p:spPr>
          <a:xfrm>
            <a:off x="694944" y="4343400"/>
            <a:ext cx="280263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chemeClr val="tx1"/>
                </a:solidFill>
              </a:rPr>
              <a:t>多いのは、注射した所の</a:t>
            </a:r>
            <a:r>
              <a:rPr lang="en-US" sz="1100" b="1" dirty="0">
                <a:solidFill>
                  <a:schemeClr val="tx1"/>
                </a:solidFill>
              </a:rPr>
              <a:t>痛み・腫れ・赤み</a:t>
            </a:r>
            <a:r>
              <a:rPr lang="en-US" sz="1100" dirty="0">
                <a:solidFill>
                  <a:schemeClr val="tx1"/>
                </a:solidFill>
              </a:rPr>
              <a:t>で、数日でおさまります。注射の痛みや緊張で気を失うことがあるため、接種後</a:t>
            </a:r>
            <a:r>
              <a:rPr lang="en-US" sz="1100" b="1" dirty="0">
                <a:solidFill>
                  <a:schemeClr val="tx1"/>
                </a:solidFill>
              </a:rPr>
              <a:t>30分は座って</a:t>
            </a:r>
            <a:r>
              <a:rPr lang="en-US" sz="1100" dirty="0">
                <a:solidFill>
                  <a:schemeClr val="tx1"/>
                </a:solidFill>
              </a:rPr>
              <a:t>様子を見ます。気になる症状があれば、接種した医療機関に相談してください。</a:t>
            </a:r>
            <a:endParaRPr lang="en-US" sz="1100" dirty="0"/>
          </a:p>
        </p:txBody>
      </p:sp>
      <p:sp>
        <p:nvSpPr>
          <p:cNvPr id="13" name="QA3"/>
          <p:cNvSpPr/>
          <p:nvPr/>
        </p:nvSpPr>
        <p:spPr>
          <a:xfrm>
            <a:off x="3863340" y="3776472"/>
            <a:ext cx="3204972" cy="2148840"/>
          </a:xfrm>
          <a:prstGeom prst="roundRect">
            <a:avLst>
              <a:gd name="adj" fmla="val 595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4" name="QAHead3"/>
          <p:cNvSpPr txBox="1"/>
          <p:nvPr/>
        </p:nvSpPr>
        <p:spPr>
          <a:xfrm>
            <a:off x="4064508" y="3959352"/>
            <a:ext cx="28026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Q. </a:t>
            </a:r>
            <a:r>
              <a:rPr lang="en-US" sz="1500" b="1" dirty="0">
                <a:solidFill>
                  <a:schemeClr val="tx1"/>
                </a:solidFill>
              </a:rPr>
              <a:t>検診はいらなくなる？</a:t>
            </a:r>
            <a:endParaRPr lang="en-US" sz="1500" dirty="0"/>
          </a:p>
        </p:txBody>
      </p:sp>
      <p:sp>
        <p:nvSpPr>
          <p:cNvPr id="15" name="QABody3"/>
          <p:cNvSpPr txBox="1"/>
          <p:nvPr/>
        </p:nvSpPr>
        <p:spPr>
          <a:xfrm>
            <a:off x="4064508" y="4343400"/>
            <a:ext cx="2802636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chemeClr val="tx1"/>
                </a:solidFill>
              </a:rPr>
              <a:t>ワクチンですべての型を防げるわけではありません。</a:t>
            </a:r>
            <a:r>
              <a:rPr lang="en-US" sz="1100" b="1" dirty="0">
                <a:solidFill>
                  <a:schemeClr val="tx1"/>
                </a:solidFill>
              </a:rPr>
              <a:t>20歳になったら2年に1回</a:t>
            </a:r>
            <a:r>
              <a:rPr lang="en-US" sz="1100" dirty="0">
                <a:solidFill>
                  <a:schemeClr val="tx1"/>
                </a:solidFill>
              </a:rPr>
              <a:t>、子宮頸がん検診を受けましょう。</a:t>
            </a:r>
            <a:r>
              <a:rPr lang="en-US" sz="1100" b="1" dirty="0">
                <a:solidFill>
                  <a:schemeClr val="tx1"/>
                </a:solidFill>
              </a:rPr>
              <a:t>ワクチン＋検診</a:t>
            </a:r>
            <a:r>
              <a:rPr lang="en-US" sz="1100" dirty="0">
                <a:solidFill>
                  <a:schemeClr val="tx1"/>
                </a:solidFill>
              </a:rPr>
              <a:t>の両方で、自分の体を守れます。</a:t>
            </a:r>
            <a:endParaRPr lang="en-US" sz="1100" dirty="0"/>
          </a:p>
        </p:txBody>
      </p:sp>
      <p:sp>
        <p:nvSpPr>
          <p:cNvPr id="16" name="HowHead"/>
          <p:cNvSpPr txBox="1"/>
          <p:nvPr/>
        </p:nvSpPr>
        <p:spPr>
          <a:xfrm>
            <a:off x="493776" y="6144768"/>
            <a:ext cx="6574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受け方</a:t>
            </a:r>
            <a:endParaRPr lang="en-US" sz="1700" dirty="0"/>
          </a:p>
        </p:txBody>
      </p:sp>
      <p:sp>
        <p:nvSpPr>
          <p:cNvPr id="17" name="Step0"/>
          <p:cNvSpPr/>
          <p:nvPr/>
        </p:nvSpPr>
        <p:spPr>
          <a:xfrm>
            <a:off x="493776" y="6565392"/>
            <a:ext cx="2100072" cy="1481328"/>
          </a:xfrm>
          <a:prstGeom prst="roundRect">
            <a:avLst>
              <a:gd name="adj" fmla="val 7407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tepText0"/>
          <p:cNvSpPr txBox="1"/>
          <p:nvPr/>
        </p:nvSpPr>
        <p:spPr>
          <a:xfrm>
            <a:off x="630936" y="6675120"/>
            <a:ext cx="1825752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STEP 1</a:t>
            </a:r>
            <a:endParaRPr lang="en-US" sz="1050" dirty="0"/>
          </a:p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予約する</a:t>
            </a:r>
            <a:endParaRPr lang="en-US" sz="1050" dirty="0"/>
          </a:p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000" dirty="0">
                <a:solidFill>
                  <a:schemeClr val="tx2"/>
                </a:solidFill>
              </a:rPr>
              <a:t>下の医療機関に電話かWebで。「HPVワクチン3回、最短で」と伝えるとスムーズです。</a:t>
            </a:r>
            <a:endParaRPr lang="en-US" sz="1050" dirty="0"/>
          </a:p>
        </p:txBody>
      </p:sp>
      <p:sp>
        <p:nvSpPr>
          <p:cNvPr id="19" name="Step1"/>
          <p:cNvSpPr/>
          <p:nvPr/>
        </p:nvSpPr>
        <p:spPr>
          <a:xfrm>
            <a:off x="2731008" y="6565392"/>
            <a:ext cx="2100072" cy="1481328"/>
          </a:xfrm>
          <a:prstGeom prst="roundRect">
            <a:avLst>
              <a:gd name="adj" fmla="val 7407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StepText1"/>
          <p:cNvSpPr txBox="1"/>
          <p:nvPr/>
        </p:nvSpPr>
        <p:spPr>
          <a:xfrm>
            <a:off x="2868168" y="6675120"/>
            <a:ext cx="1825752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STEP 2</a:t>
            </a:r>
            <a:endParaRPr lang="en-US" sz="1050" dirty="0"/>
          </a:p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持ち物をそろえる</a:t>
            </a:r>
            <a:endParaRPr lang="en-US" sz="1050" dirty="0"/>
          </a:p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000" dirty="0">
                <a:solidFill>
                  <a:schemeClr val="tx2"/>
                </a:solidFill>
              </a:rPr>
              <a:t>予診票（自治体から届いたもの）・母子健康手帳・本人確認書類（マイナンバーカードなど）</a:t>
            </a:r>
            <a:endParaRPr lang="en-US" sz="1050" dirty="0"/>
          </a:p>
        </p:txBody>
      </p:sp>
      <p:sp>
        <p:nvSpPr>
          <p:cNvPr id="21" name="Step2"/>
          <p:cNvSpPr/>
          <p:nvPr/>
        </p:nvSpPr>
        <p:spPr>
          <a:xfrm>
            <a:off x="4968240" y="6565392"/>
            <a:ext cx="2100072" cy="1481328"/>
          </a:xfrm>
          <a:prstGeom prst="roundRect">
            <a:avLst>
              <a:gd name="adj" fmla="val 7407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StepText2"/>
          <p:cNvSpPr txBox="1"/>
          <p:nvPr/>
        </p:nvSpPr>
        <p:spPr>
          <a:xfrm>
            <a:off x="5105400" y="6675120"/>
            <a:ext cx="1825752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STEP 3</a:t>
            </a:r>
            <a:endParaRPr lang="en-US" sz="1050" dirty="0"/>
          </a:p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次回を予約して帰る</a:t>
            </a:r>
            <a:endParaRPr lang="en-US" sz="1050" dirty="0"/>
          </a:p>
          <a:p>
            <a:pPr mar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000" dirty="0">
                <a:solidFill>
                  <a:schemeClr val="tx2"/>
                </a:solidFill>
              </a:rPr>
              <a:t>2回目・3回目の日をその場で決めておくと、3月31日に間に合います。</a:t>
            </a:r>
            <a:endParaRPr lang="en-US" sz="1050" dirty="0"/>
          </a:p>
        </p:txBody>
      </p:sp>
      <p:sp>
        <p:nvSpPr>
          <p:cNvPr id="23" name="Consent"/>
          <p:cNvSpPr txBox="1"/>
          <p:nvPr/>
        </p:nvSpPr>
        <p:spPr>
          <a:xfrm>
            <a:off x="493776" y="8138160"/>
            <a:ext cx="6574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※16歳になっていれば、本人の同意で受けられます。15歳の場合は、保護者の同伴または同意書が必要です。</a:t>
            </a:r>
            <a:endParaRPr lang="en-US" sz="1000" dirty="0"/>
          </a:p>
        </p:txBody>
      </p:sp>
      <p:sp>
        <p:nvSpPr>
          <p:cNvPr id="24" name="ContactBox"/>
          <p:cNvSpPr/>
          <p:nvPr/>
        </p:nvSpPr>
        <p:spPr>
          <a:xfrm>
            <a:off x="493776" y="8503920"/>
            <a:ext cx="6574536" cy="1353312"/>
          </a:xfrm>
          <a:prstGeom prst="roundRect">
            <a:avLst>
              <a:gd name="adj" fmla="val 9459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ContactText"/>
          <p:cNvSpPr txBox="1"/>
          <p:nvPr/>
        </p:nvSpPr>
        <p:spPr>
          <a:xfrm>
            <a:off x="722376" y="8613648"/>
            <a:ext cx="4882896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予約・お問い合わせ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[医療機関名]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TEL　[電話番号]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tx2"/>
                </a:solidFill>
              </a:rPr>
              <a:t>受付時間　[曜日・時間]　住所　[所在地]</a:t>
            </a:r>
            <a:endParaRPr lang="en-US" sz="1050" dirty="0"/>
          </a:p>
        </p:txBody>
      </p:sp>
      <p:sp>
        <p:nvSpPr>
          <p:cNvPr id="26" name="QR"/>
          <p:cNvSpPr txBox="1"/>
          <p:nvPr/>
        </p:nvSpPr>
        <p:spPr>
          <a:xfrm>
            <a:off x="5788152" y="8631936"/>
            <a:ext cx="1097280" cy="1097280"/>
          </a:xfrm>
          <a:prstGeom prst="roundRect">
            <a:avLst>
              <a:gd name="adj" fmla="val 6667"/>
            </a:avLst>
          </a:prstGeom>
          <a:noFill/>
          <a:ln w="19050">
            <a:solidFill>
              <a:srgbClr val="9CA3AF"/>
            </a:solidFill>
            <a:prstDash val="dash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2"/>
                </a:solidFill>
              </a:rPr>
              <a:t>[予約用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chemeClr val="tx2"/>
                </a:solidFill>
              </a:rPr>
              <a:t>QRコード]</a:t>
            </a:r>
            <a:endParaRPr lang="en-US" sz="1000" dirty="0"/>
          </a:p>
        </p:txBody>
      </p:sp>
      <p:sp>
        <p:nvSpPr>
          <p:cNvPr id="27" name="FootRule"/>
          <p:cNvSpPr/>
          <p:nvPr/>
        </p:nvSpPr>
        <p:spPr>
          <a:xfrm>
            <a:off x="493776" y="10012680"/>
            <a:ext cx="6574536" cy="0"/>
          </a:xfrm>
          <a:prstGeom prst="line">
            <a:avLst/>
          </a:prstGeom>
          <a:noFill/>
          <a:ln w="9525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FootLeft"/>
          <p:cNvSpPr txBox="1"/>
          <p:nvPr/>
        </p:nvSpPr>
        <p:spPr>
          <a:xfrm>
            <a:off x="493776" y="10104120"/>
            <a:ext cx="52943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chemeClr val="tx2"/>
                </a:solidFill>
              </a:rPr>
              <a:t>くわしくは「厚生労働省 HPVワクチン」で検索</a:t>
            </a:r>
            <a:endParaRPr lang="en-US" sz="1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chemeClr val="tx2"/>
                </a:solidFill>
              </a:rPr>
              <a:t>保護者の方も、ぜひ一緒に読んでください。</a:t>
            </a:r>
            <a:endParaRPr lang="en-US" sz="1000" dirty="0"/>
          </a:p>
        </p:txBody>
      </p:sp>
      <p:sp>
        <p:nvSpPr>
          <p:cNvPr id="29" name="FootDate"/>
          <p:cNvSpPr txBox="1"/>
          <p:nvPr/>
        </p:nvSpPr>
        <p:spPr>
          <a:xfrm>
            <a:off x="5788152" y="101041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chemeClr val="tx2"/>
                </a:solidFill>
              </a:rPr>
              <a:t>2026年10月作成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PV Orange">
  <a:themeElements>
    <a:clrScheme name="HPV Orange">
      <a:dk1>
        <a:srgbClr val="1C2433"/>
      </a:dk1>
      <a:lt1>
        <a:srgbClr val="FFFFFF"/>
      </a:lt1>
      <a:dk2>
        <a:srgbClr val="374151"/>
      </a:dk2>
      <a:lt2>
        <a:srgbClr val="F6F7F9"/>
      </a:lt2>
      <a:accent1>
        <a:srgbClr val="C2410C"/>
      </a:accent1>
      <a:accent2>
        <a:srgbClr val="9F1239"/>
      </a:accent2>
      <a:accent3>
        <a:srgbClr val="FFEDD5"/>
      </a:accent3>
      <a:accent4>
        <a:srgbClr val="FFF1F2"/>
      </a:accent4>
      <a:accent5>
        <a:srgbClr val="881337"/>
      </a:accent5>
      <a:accent6>
        <a:srgbClr val="FED7AA"/>
      </a:accent6>
      <a:hlink>
        <a:srgbClr val="C2410C"/>
      </a:hlink>
      <a:folHlink>
        <a:srgbClr val="9A3412"/>
      </a:folHlink>
    </a:clrScheme>
    <a:fontScheme name="HPV Orange">
      <a:majorFont>
        <a:latin typeface="Meiry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424</Words>
  <Application>Microsoft Office PowerPoint</Application>
  <PresentationFormat>ユーザー設定</PresentationFormat>
  <Paragraphs>72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4" baseType="lpstr">
      <vt:lpstr>Arial</vt:lpstr>
      <vt:lpstr>HPV Orange</vt:lpstr>
      <vt:lpstr>HPVワクチン、 無料はこの3月まで。</vt:lpstr>
      <vt:lpstr>受ける前に、知っておきたいこと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HPVワクチン 高1向けリーフレット</dc:title>
  <dc:subject>PptxGenJS Presentation</dc:subject>
  <dc:creator>時田章史</dc:creator>
  <cp:lastModifiedBy>章史 時田</cp:lastModifiedBy>
  <cp:revision>2</cp:revision>
  <dcterms:created xsi:type="dcterms:W3CDTF">2026-10-26T22:33:38Z</dcterms:created>
  <dcterms:modified xsi:type="dcterms:W3CDTF">2026-10-26T22:41:48Z</dcterms:modified>
</cp:coreProperties>
</file>